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64" r:id="rId4"/>
    <p:sldId id="258" r:id="rId5"/>
    <p:sldId id="259" r:id="rId6"/>
    <p:sldId id="268" r:id="rId7"/>
    <p:sldId id="271" r:id="rId8"/>
    <p:sldId id="260" r:id="rId9"/>
    <p:sldId id="261" r:id="rId10"/>
    <p:sldId id="262" r:id="rId11"/>
    <p:sldId id="263" r:id="rId12"/>
    <p:sldId id="265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99"/>
    <a:srgbClr val="C9C9C9"/>
    <a:srgbClr val="E3CC24"/>
    <a:srgbClr val="BABABA"/>
    <a:srgbClr val="969696"/>
    <a:srgbClr val="EFF7F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8" autoAdjust="0"/>
  </p:normalViewPr>
  <p:slideViewPr>
    <p:cSldViewPr>
      <p:cViewPr>
        <p:scale>
          <a:sx n="66" d="100"/>
          <a:sy n="66" d="100"/>
        </p:scale>
        <p:origin x="-10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7;&#1085;&#1085;&#1072;&#1076;&#1080;&#1081;\Desktop\&#1058;&#1072;&#1073;&#1083;&#1080;&#1094;&#1099;%20&#1089;&#1088;&#1072;&#1074;&#1085;&#1080;&#1090;&#1077;&#1083;&#1100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2000" b="0" dirty="0" smtClean="0">
                <a:solidFill>
                  <a:schemeClr val="bg1">
                    <a:lumMod val="85000"/>
                  </a:schemeClr>
                </a:solidFill>
              </a:rPr>
              <a:t>Investment</a:t>
            </a:r>
            <a:r>
              <a:rPr lang="en-US" sz="2000" b="0" baseline="0" dirty="0" smtClean="0">
                <a:solidFill>
                  <a:schemeClr val="bg1">
                    <a:lumMod val="85000"/>
                  </a:schemeClr>
                </a:solidFill>
              </a:rPr>
              <a:t> and operational costs of MPP and Steel Pipes, USD</a:t>
            </a:r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</c:rich>
      </c:tx>
      <c:layout/>
    </c:title>
    <c:view3D>
      <c:rotX val="0"/>
      <c:rotY val="30"/>
      <c:perspective val="30"/>
    </c:view3D>
    <c:plotArea>
      <c:layout>
        <c:manualLayout>
          <c:layoutTarget val="inner"/>
          <c:xMode val="edge"/>
          <c:yMode val="edge"/>
          <c:x val="4.7090332458442727E-2"/>
          <c:y val="0.10288520176206306"/>
          <c:w val="0.9529096675415577"/>
          <c:h val="0.74597509378761995"/>
        </c:manualLayout>
      </c:layout>
      <c:bar3DChart>
        <c:barDir val="col"/>
        <c:grouping val="clustered"/>
        <c:ser>
          <c:idx val="0"/>
          <c:order val="0"/>
          <c:tx>
            <c:v>Steel</c:v>
          </c:tx>
          <c:spPr>
            <a:solidFill>
              <a:schemeClr val="tx2"/>
            </a:solidFill>
            <a:ln w="177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Лист1!$E$4:$J$4</c:f>
              <c:numCache>
                <c:formatCode>General</c:formatCode>
                <c:ptCount val="6"/>
                <c:pt idx="0">
                  <c:v>70</c:v>
                </c:pt>
                <c:pt idx="1">
                  <c:v>90</c:v>
                </c:pt>
                <c:pt idx="2">
                  <c:v>115</c:v>
                </c:pt>
                <c:pt idx="3">
                  <c:v>135</c:v>
                </c:pt>
                <c:pt idx="4">
                  <c:v>175</c:v>
                </c:pt>
                <c:pt idx="5">
                  <c:v>200</c:v>
                </c:pt>
              </c:numCache>
            </c:numRef>
          </c:cat>
          <c:val>
            <c:numRef>
              <c:f>Лист1!$E$14:$J$14</c:f>
              <c:numCache>
                <c:formatCode>General</c:formatCode>
                <c:ptCount val="6"/>
                <c:pt idx="0">
                  <c:v>3213</c:v>
                </c:pt>
                <c:pt idx="1">
                  <c:v>3772</c:v>
                </c:pt>
                <c:pt idx="2">
                  <c:v>4456</c:v>
                </c:pt>
                <c:pt idx="3">
                  <c:v>5098</c:v>
                </c:pt>
                <c:pt idx="4">
                  <c:v>5944</c:v>
                </c:pt>
                <c:pt idx="5">
                  <c:v>6520</c:v>
                </c:pt>
              </c:numCache>
            </c:numRef>
          </c:val>
          <c:shape val="cylinder"/>
        </c:ser>
        <c:ser>
          <c:idx val="1"/>
          <c:order val="1"/>
          <c:tx>
            <c:v>MPP</c:v>
          </c:tx>
          <c:spPr>
            <a:solidFill>
              <a:srgbClr val="E3CC24"/>
            </a:solidFill>
            <a:ln w="177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Лист1!$E$4:$J$4</c:f>
              <c:numCache>
                <c:formatCode>General</c:formatCode>
                <c:ptCount val="6"/>
                <c:pt idx="0">
                  <c:v>70</c:v>
                </c:pt>
                <c:pt idx="1">
                  <c:v>90</c:v>
                </c:pt>
                <c:pt idx="2">
                  <c:v>115</c:v>
                </c:pt>
                <c:pt idx="3">
                  <c:v>135</c:v>
                </c:pt>
                <c:pt idx="4">
                  <c:v>175</c:v>
                </c:pt>
                <c:pt idx="5">
                  <c:v>200</c:v>
                </c:pt>
              </c:numCache>
            </c:numRef>
          </c:cat>
          <c:val>
            <c:numRef>
              <c:f>Лист1!$E$24:$J$24</c:f>
              <c:numCache>
                <c:formatCode>0</c:formatCode>
                <c:ptCount val="6"/>
                <c:pt idx="0">
                  <c:v>1240</c:v>
                </c:pt>
                <c:pt idx="1">
                  <c:v>1505</c:v>
                </c:pt>
                <c:pt idx="2">
                  <c:v>1811</c:v>
                </c:pt>
                <c:pt idx="3">
                  <c:v>2221</c:v>
                </c:pt>
                <c:pt idx="4">
                  <c:v>2557</c:v>
                </c:pt>
                <c:pt idx="5">
                  <c:v>2983</c:v>
                </c:pt>
              </c:numCache>
            </c:numRef>
          </c:val>
          <c:shape val="cylinder"/>
        </c:ser>
        <c:dLbls>
          <c:showVal val="1"/>
        </c:dLbls>
        <c:gapWidth val="83"/>
        <c:gapDepth val="65"/>
        <c:shape val="box"/>
        <c:axId val="42510592"/>
        <c:axId val="34378112"/>
        <c:axId val="0"/>
      </c:bar3DChart>
      <c:catAx>
        <c:axId val="42510592"/>
        <c:scaling>
          <c:orientation val="minMax"/>
        </c:scaling>
        <c:axPos val="b"/>
        <c:title>
          <c:tx>
            <c:rich>
              <a:bodyPr rot="360000"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Relative</a:t>
                </a:r>
                <a:r>
                  <a:rPr lang="en-US" sz="1400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Diameter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23377919947506579"/>
              <c:y val="0.8556705297509424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34378112"/>
        <c:crosses val="autoZero"/>
        <c:auto val="1"/>
        <c:lblAlgn val="ctr"/>
        <c:lblOffset val="100"/>
      </c:catAx>
      <c:valAx>
        <c:axId val="3437811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Cost,</a:t>
                </a:r>
                <a:r>
                  <a:rPr lang="en-US" sz="1400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USD</a:t>
                </a:r>
                <a:endParaRPr lang="ru-RU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3870013123359581"/>
              <c:y val="0.52591139129055253"/>
            </c:manualLayout>
          </c:layout>
        </c:title>
        <c:numFmt formatCode="General" sourceLinked="1"/>
        <c:majorTickMark val="none"/>
        <c:tickLblPos val="none"/>
        <c:crossAx val="42510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493700787401583"/>
          <c:y val="0.19014674437974191"/>
          <c:w val="0.15423508164718894"/>
          <c:h val="6.3663377684145733E-2"/>
        </c:manualLayout>
      </c:layout>
      <c:txPr>
        <a:bodyPr/>
        <a:lstStyle/>
        <a:p>
          <a:pPr>
            <a:defRPr sz="140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prstClr val="black">
        <a:alpha val="0"/>
      </a:prstClr>
    </a:solidFill>
    <a:ln>
      <a:noFill/>
    </a:ln>
    <a:effectLst/>
    <a:scene3d>
      <a:camera prst="orthographicFront"/>
      <a:lightRig rig="threePt" dir="t"/>
    </a:scene3d>
    <a:sp3d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Лист1!$K$5</c:f>
              <c:strCache>
                <c:ptCount val="1"/>
                <c:pt idx="0">
                  <c:v>Concrete</c:v>
                </c:pt>
              </c:strCache>
            </c:strRef>
          </c:tx>
          <c:spPr>
            <a:ln w="889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Лист1!$L$5:$T$5</c:f>
              <c:numCache>
                <c:formatCode>General</c:formatCode>
                <c:ptCount val="9"/>
                <c:pt idx="0">
                  <c:v>0</c:v>
                </c:pt>
                <c:pt idx="1">
                  <c:v>0.22</c:v>
                </c:pt>
                <c:pt idx="2">
                  <c:v>0.60000000000000031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Лист1!$K$6</c:f>
              <c:strCache>
                <c:ptCount val="1"/>
                <c:pt idx="0">
                  <c:v>Fiberglass</c:v>
                </c:pt>
              </c:strCache>
            </c:strRef>
          </c:tx>
          <c:spPr>
            <a:ln w="889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Лист1!$L$6:$T$6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0.22</c:v>
                </c:pt>
                <c:pt idx="3">
                  <c:v>0.33000000000000024</c:v>
                </c:pt>
                <c:pt idx="4">
                  <c:v>0.48000000000000015</c:v>
                </c:pt>
                <c:pt idx="5">
                  <c:v>0.64000000000000035</c:v>
                </c:pt>
                <c:pt idx="6">
                  <c:v>0.8</c:v>
                </c:pt>
                <c:pt idx="7">
                  <c:v>0.9600000000000003</c:v>
                </c:pt>
                <c:pt idx="8">
                  <c:v>1.1100000000000001</c:v>
                </c:pt>
              </c:numCache>
            </c:numRef>
          </c:val>
        </c:ser>
        <c:ser>
          <c:idx val="2"/>
          <c:order val="2"/>
          <c:tx>
            <c:strRef>
              <c:f>Лист1!$K$7</c:f>
              <c:strCache>
                <c:ptCount val="1"/>
                <c:pt idx="0">
                  <c:v>Ceramics</c:v>
                </c:pt>
              </c:strCache>
            </c:strRef>
          </c:tx>
          <c:spPr>
            <a:ln w="889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Лист1!$L$7:$T$7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0.18000000000000008</c:v>
                </c:pt>
                <c:pt idx="4">
                  <c:v>0.26</c:v>
                </c:pt>
                <c:pt idx="5">
                  <c:v>0.38000000000000017</c:v>
                </c:pt>
                <c:pt idx="6">
                  <c:v>0.5</c:v>
                </c:pt>
                <c:pt idx="7">
                  <c:v>0.65000000000000036</c:v>
                </c:pt>
                <c:pt idx="8">
                  <c:v>0.83000000000000029</c:v>
                </c:pt>
              </c:numCache>
            </c:numRef>
          </c:val>
        </c:ser>
        <c:ser>
          <c:idx val="3"/>
          <c:order val="3"/>
          <c:tx>
            <c:strRef>
              <c:f>Лист1!$K$8</c:f>
              <c:strCache>
                <c:ptCount val="1"/>
                <c:pt idx="0">
                  <c:v>PVC</c:v>
                </c:pt>
              </c:strCache>
            </c:strRef>
          </c:tx>
          <c:spPr>
            <a:ln w="889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Лист1!$L$8:$T$8</c:f>
              <c:numCache>
                <c:formatCode>General</c:formatCode>
                <c:ptCount val="9"/>
                <c:pt idx="0">
                  <c:v>0</c:v>
                </c:pt>
                <c:pt idx="1">
                  <c:v>4.5000000000000012E-2</c:v>
                </c:pt>
                <c:pt idx="2">
                  <c:v>9.0000000000000024E-2</c:v>
                </c:pt>
                <c:pt idx="3">
                  <c:v>0.16</c:v>
                </c:pt>
                <c:pt idx="4">
                  <c:v>0.20500000000000004</c:v>
                </c:pt>
                <c:pt idx="5">
                  <c:v>0.26</c:v>
                </c:pt>
                <c:pt idx="6">
                  <c:v>0.32000000000000017</c:v>
                </c:pt>
                <c:pt idx="7">
                  <c:v>0.37000000000000016</c:v>
                </c:pt>
                <c:pt idx="8">
                  <c:v>0.42000000000000015</c:v>
                </c:pt>
              </c:numCache>
            </c:numRef>
          </c:val>
        </c:ser>
        <c:ser>
          <c:idx val="4"/>
          <c:order val="4"/>
          <c:tx>
            <c:strRef>
              <c:f>Лист1!$K$9</c:f>
              <c:strCache>
                <c:ptCount val="1"/>
                <c:pt idx="0">
                  <c:v>Polyethylen</c:v>
                </c:pt>
              </c:strCache>
            </c:strRef>
          </c:tx>
          <c:spPr>
            <a:ln w="88900">
              <a:solidFill>
                <a:srgbClr val="E3CC24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Лист1!$L$9:$T$9</c:f>
              <c:numCache>
                <c:formatCode>General</c:formatCode>
                <c:ptCount val="9"/>
                <c:pt idx="0">
                  <c:v>0</c:v>
                </c:pt>
                <c:pt idx="1">
                  <c:v>4.0000000000000022E-2</c:v>
                </c:pt>
                <c:pt idx="2">
                  <c:v>7.0000000000000021E-2</c:v>
                </c:pt>
                <c:pt idx="3">
                  <c:v>0.11</c:v>
                </c:pt>
                <c:pt idx="4">
                  <c:v>0.15000000000000008</c:v>
                </c:pt>
                <c:pt idx="5">
                  <c:v>0.19</c:v>
                </c:pt>
                <c:pt idx="6">
                  <c:v>0.22</c:v>
                </c:pt>
                <c:pt idx="7">
                  <c:v>0.26</c:v>
                </c:pt>
                <c:pt idx="8">
                  <c:v>0.30000000000000016</c:v>
                </c:pt>
              </c:numCache>
            </c:numRef>
          </c:val>
        </c:ser>
        <c:marker val="1"/>
        <c:axId val="55342592"/>
        <c:axId val="55344128"/>
      </c:lineChart>
      <c:catAx>
        <c:axId val="55342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344128"/>
        <c:crosses val="autoZero"/>
        <c:auto val="1"/>
        <c:lblAlgn val="ctr"/>
        <c:lblOffset val="100"/>
      </c:catAx>
      <c:valAx>
        <c:axId val="55344128"/>
        <c:scaling>
          <c:orientation val="minMax"/>
        </c:scaling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342592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</c:chart>
  <c:spPr>
    <a:solidFill>
      <a:sysClr val="windowText" lastClr="000000">
        <a:alpha val="0"/>
      </a:sys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 smtClean="0">
                <a:solidFill>
                  <a:schemeClr val="bg1">
                    <a:lumMod val="85000"/>
                  </a:schemeClr>
                </a:solidFill>
              </a:rPr>
              <a:t>Comparison of</a:t>
            </a:r>
            <a:r>
              <a:rPr lang="en-US" sz="2000" b="0" baseline="0" dirty="0" smtClean="0">
                <a:solidFill>
                  <a:schemeClr val="bg1">
                    <a:lumMod val="85000"/>
                  </a:schemeClr>
                </a:solidFill>
              </a:rPr>
              <a:t> reduction coefficient of MPP and Polymeric pipe</a:t>
            </a:r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</c:rich>
      </c:tx>
      <c:layout>
        <c:manualLayout>
          <c:xMode val="edge"/>
          <c:yMode val="edge"/>
          <c:x val="0.13096803980495267"/>
          <c:y val="0"/>
        </c:manualLayout>
      </c:layout>
      <c:overlay val="1"/>
    </c:title>
    <c:view3D>
      <c:rotX val="10"/>
      <c:perspective val="5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371875877901341E-2"/>
          <c:y val="8.5718163024363594E-2"/>
          <c:w val="0.87395713035870581"/>
          <c:h val="0.81116469816272951"/>
        </c:manualLayout>
      </c:layout>
      <c:bar3DChart>
        <c:barDir val="col"/>
        <c:grouping val="standard"/>
        <c:ser>
          <c:idx val="0"/>
          <c:order val="0"/>
          <c:tx>
            <c:strRef>
              <c:f>Лист2!$F$6</c:f>
              <c:strCache>
                <c:ptCount val="1"/>
                <c:pt idx="0">
                  <c:v>Polymeric pipe</c:v>
                </c:pt>
              </c:strCache>
            </c:strRef>
          </c:tx>
          <c:spPr>
            <a:solidFill>
              <a:schemeClr val="tx2"/>
            </a:solidFill>
            <a:ln w="88900"/>
          </c:spPr>
          <c:cat>
            <c:numRef>
              <c:f>Лист2!$G$5:$V$5</c:f>
              <c:numCache>
                <c:formatCode>General</c:formatCode>
                <c:ptCount val="16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</c:numCache>
            </c:numRef>
          </c:cat>
          <c:val>
            <c:numRef>
              <c:f>Лист2!$G$6:$V$6</c:f>
              <c:numCache>
                <c:formatCode>General</c:formatCode>
                <c:ptCount val="16"/>
                <c:pt idx="0">
                  <c:v>1</c:v>
                </c:pt>
                <c:pt idx="1">
                  <c:v>0.92</c:v>
                </c:pt>
                <c:pt idx="2">
                  <c:v>0.8400000000000003</c:v>
                </c:pt>
                <c:pt idx="3">
                  <c:v>0.76000000000000034</c:v>
                </c:pt>
                <c:pt idx="4">
                  <c:v>0.68</c:v>
                </c:pt>
                <c:pt idx="5">
                  <c:v>0.60000000000000031</c:v>
                </c:pt>
                <c:pt idx="6">
                  <c:v>0.52</c:v>
                </c:pt>
                <c:pt idx="7">
                  <c:v>0.45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Лист2!$F$7</c:f>
              <c:strCache>
                <c:ptCount val="1"/>
                <c:pt idx="0">
                  <c:v>MPP</c:v>
                </c:pt>
              </c:strCache>
            </c:strRef>
          </c:tx>
          <c:spPr>
            <a:solidFill>
              <a:srgbClr val="E3CC24"/>
            </a:solidFill>
            <a:ln w="88900"/>
          </c:spPr>
          <c:cat>
            <c:numRef>
              <c:f>Лист2!$G$5:$V$5</c:f>
              <c:numCache>
                <c:formatCode>General</c:formatCode>
                <c:ptCount val="16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</c:numCache>
            </c:numRef>
          </c:cat>
          <c:val>
            <c:numRef>
              <c:f>Лист2!$G$7:$V$7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gapWidth val="97"/>
        <c:gapDepth val="230"/>
        <c:shape val="box"/>
        <c:axId val="34488704"/>
        <c:axId val="34490624"/>
        <c:axId val="55350144"/>
      </c:bar3DChart>
      <c:catAx>
        <c:axId val="34488704"/>
        <c:scaling>
          <c:orientation val="minMax"/>
        </c:scaling>
        <c:axPos val="b"/>
        <c:title>
          <c:tx>
            <c:rich>
              <a:bodyPr rot="300000"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400" baseline="0">
                    <a:solidFill>
                      <a:schemeClr val="bg1">
                        <a:lumMod val="85000"/>
                      </a:schemeClr>
                    </a:solidFill>
                  </a:rPr>
                  <a:t>Temperature</a:t>
                </a:r>
              </a:p>
            </c:rich>
          </c:tx>
          <c:layout>
            <c:manualLayout>
              <c:xMode val="edge"/>
              <c:yMode val="edge"/>
              <c:x val="0.43615505253306563"/>
              <c:y val="0.743524715344033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34490624"/>
        <c:crosses val="autoZero"/>
        <c:auto val="1"/>
        <c:lblAlgn val="ctr"/>
        <c:lblOffset val="100"/>
      </c:catAx>
      <c:valAx>
        <c:axId val="34490624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alpha val="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400" baseline="0">
                    <a:solidFill>
                      <a:schemeClr val="bg1">
                        <a:lumMod val="85000"/>
                      </a:schemeClr>
                    </a:solidFill>
                  </a:rPr>
                  <a:t>Coefficient</a:t>
                </a:r>
                <a:endParaRPr lang="ru-RU" sz="1400" baseline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34488704"/>
        <c:crosses val="autoZero"/>
        <c:crossBetween val="between"/>
      </c:valAx>
      <c:serAx>
        <c:axId val="55350144"/>
        <c:scaling>
          <c:orientation val="minMax"/>
        </c:scaling>
        <c:delete val="1"/>
        <c:axPos val="b"/>
        <c:tickLblPos val="none"/>
        <c:crossAx val="34490624"/>
        <c:crosses val="autoZero"/>
      </c:serAx>
    </c:plotArea>
    <c:legend>
      <c:legendPos val="r"/>
      <c:layout>
        <c:manualLayout>
          <c:xMode val="edge"/>
          <c:yMode val="edge"/>
          <c:x val="2.7056867891513577E-2"/>
          <c:y val="0.76813466025080268"/>
          <c:w val="0.29301662292213482"/>
          <c:h val="0.21221274424030345"/>
        </c:manualLayout>
      </c:layout>
      <c:txPr>
        <a:bodyPr/>
        <a:lstStyle/>
        <a:p>
          <a:pPr>
            <a:defRPr sz="1400" baseline="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</c:chart>
  <c:spPr>
    <a:solidFill>
      <a:sysClr val="windowText" lastClr="000000">
        <a:alpha val="0"/>
      </a:sysClr>
    </a:solidFill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6932-300C-4B95-BF90-29094C750225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E42BF-DB23-4283-BBFA-E18048B3B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42BF-DB23-4283-BBFA-E18048B3BC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ннадий\Desktop\MEPOS\Презентация\Картинки\Лого - надпись снизу\eng-лого\eng-mepos(для черного фон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81" y="1000108"/>
            <a:ext cx="6038838" cy="4773415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иконки\Untitle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161"/>
            <a:ext cx="9144000" cy="7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Application Areas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grpSp>
        <p:nvGrpSpPr>
          <p:cNvPr id="11" name="Группа 10"/>
          <p:cNvGrpSpPr/>
          <p:nvPr/>
        </p:nvGrpSpPr>
        <p:grpSpPr>
          <a:xfrm>
            <a:off x="634972" y="2015775"/>
            <a:ext cx="7825460" cy="2400657"/>
            <a:chOff x="428596" y="2130075"/>
            <a:chExt cx="8143932" cy="2400657"/>
          </a:xfrm>
        </p:grpSpPr>
        <p:sp>
          <p:nvSpPr>
            <p:cNvPr id="6" name="TextBox 5"/>
            <p:cNvSpPr txBox="1"/>
            <p:nvPr/>
          </p:nvSpPr>
          <p:spPr>
            <a:xfrm>
              <a:off x="525434" y="2130075"/>
              <a:ext cx="804709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algn="just"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Pipelines for water transportation, heating supply, drainage and other spheres of municipal services</a:t>
              </a:r>
            </a:p>
            <a:p>
              <a:pPr marL="355600" algn="just"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Artesian boring (as casing pipes)</a:t>
              </a:r>
            </a:p>
            <a:p>
              <a:pPr marL="355600" algn="just"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Transportation of salt water, seashore infrastructure, undersea  pipelines, seashore reinforcement, ports and docks construction, bearing constructions</a:t>
              </a:r>
              <a:r>
                <a:rPr lang="en-US" sz="2000" dirty="0" smtClean="0"/>
                <a:t>l</a:t>
              </a:r>
            </a:p>
          </p:txBody>
        </p:sp>
        <p:pic>
          <p:nvPicPr>
            <p:cNvPr id="7" name="Picture 6" descr="C:\Users\Геннадий\Desktop\иконки\Housin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23995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8" name="Picture 7" descr="C:\Users\Геннадий\Desktop\иконки\Oil Do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971796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4098" name="Picture 2" descr="C:\Users\Геннадий\Desktop\иконки\Ship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3673476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4100" name="Picture 4" descr="http://www.ifandp.com/wp-content/uploads/2010/09/offshore-CC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887" y="4470408"/>
            <a:ext cx="3458843" cy="2156400"/>
          </a:xfrm>
          <a:prstGeom prst="roundRect">
            <a:avLst>
              <a:gd name="adj" fmla="val 17906"/>
            </a:avLst>
          </a:prstGeom>
          <a:noFill/>
        </p:spPr>
      </p:pic>
      <p:pic>
        <p:nvPicPr>
          <p:cNvPr id="4104" name="Picture 8" descr="http://images.newsukraine.com.ua/news/2011/1/4/v-odesskoj-oblasti-desyatki-lyudej-otravilis-vodoj-iz-pod-krana/real/01_v-odesskoj-oblasti-desyatki-lyudej-otravilis-vodoj-iz-pod-kr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9176" y="4470408"/>
            <a:ext cx="3459759" cy="2156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198884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1306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Economic Efficiency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Abrasive resistance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2643182"/>
          <a:ext cx="7960968" cy="388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203964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Abrasive resistance by Darmstadt method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1306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Reduction Coefficient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2060848"/>
          <a:ext cx="8286808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1306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Ecological advantages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012399"/>
            <a:ext cx="800105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MPP’s production’s ecological impact is not higher than that of regular polymeric pipes production.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Polymeric pipes are more durable than metal pipes.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Mass production of MPP will decrease the metal pipes production which will consequently lower its’ negative ecological impact.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Resistance to corrosion of MPP decreases significantly the risk of oil and aggressive fluids outflows.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 descr="http://www.mota.ru/upload/wallpapers/mota_ru_0032602-preview.jpg"/>
          <p:cNvPicPr>
            <a:picLocks noChangeAspect="1" noChangeArrowheads="1"/>
          </p:cNvPicPr>
          <p:nvPr/>
        </p:nvPicPr>
        <p:blipFill>
          <a:blip r:embed="rId3" cstate="print"/>
          <a:srcRect t="17001" b="8031"/>
          <a:stretch>
            <a:fillRect/>
          </a:stretch>
        </p:blipFill>
        <p:spPr bwMode="auto">
          <a:xfrm>
            <a:off x="4883152" y="4579946"/>
            <a:ext cx="3600000" cy="2024116"/>
          </a:xfrm>
          <a:prstGeom prst="roundRect">
            <a:avLst/>
          </a:prstGeom>
          <a:noFill/>
        </p:spPr>
      </p:pic>
      <p:pic>
        <p:nvPicPr>
          <p:cNvPr id="4100" name="Picture 4" descr="http://wallpaper.zoda.ru/bd/2006/07/21/2c7b4306fd22f049f331d43adb74a5f7.jpg"/>
          <p:cNvPicPr>
            <a:picLocks noChangeArrowheads="1"/>
          </p:cNvPicPr>
          <p:nvPr/>
        </p:nvPicPr>
        <p:blipFill>
          <a:blip r:embed="rId4" cstate="print"/>
          <a:srcRect b="23271"/>
          <a:stretch>
            <a:fillRect/>
          </a:stretch>
        </p:blipFill>
        <p:spPr bwMode="auto">
          <a:xfrm>
            <a:off x="711648" y="4579946"/>
            <a:ext cx="3600000" cy="2023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064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About Us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85213" y="2095492"/>
            <a:ext cx="7903211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Company established in </a:t>
            </a:r>
            <a:r>
              <a:rPr lang="ru-RU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1990</a:t>
            </a:r>
            <a:endParaRPr lang="ru-RU" sz="2000" kern="0" dirty="0">
              <a:solidFill>
                <a:schemeClr val="bg1">
                  <a:lumMod val="85000"/>
                </a:schemeClr>
              </a:solidFill>
              <a:cs typeface="+mn-cs"/>
              <a:sym typeface="Palatino" charset="0"/>
            </a:endParaRP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sym typeface="Palatino" charset="0"/>
              </a:rPr>
              <a:t>Technology d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eveloped 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for uranium heap leaching on depths up to 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sym typeface="Palatino" charset="0"/>
              </a:rPr>
              <a:t>800 meters</a:t>
            </a:r>
            <a:r>
              <a:rPr lang="ru-RU" sz="1900" kern="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 </a:t>
            </a:r>
            <a:endParaRPr lang="ru-RU" sz="1900" kern="0" dirty="0">
              <a:solidFill>
                <a:schemeClr val="bg1">
                  <a:lumMod val="50000"/>
                </a:schemeClr>
              </a:solidFill>
              <a:cs typeface="+mn-cs"/>
              <a:sym typeface="Palatino" charset="0"/>
            </a:endParaRP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Production facility is located in Yekaterinburg, Russia</a:t>
            </a:r>
            <a:endParaRPr lang="ru-RU" sz="2000" kern="0" dirty="0">
              <a:solidFill>
                <a:schemeClr val="bg1">
                  <a:lumMod val="85000"/>
                </a:schemeClr>
              </a:solidFill>
              <a:cs typeface="+mn-cs"/>
              <a:sym typeface="Palatino" charset="0"/>
            </a:endParaRP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sym typeface="Palatino" charset="0"/>
              </a:rPr>
              <a:t>Patented technology of continuous production 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sym typeface="Palatino" charset="0"/>
              </a:rPr>
              <a:t>line</a:t>
            </a:r>
            <a:endParaRPr lang="ru-RU" sz="2000" kern="0" dirty="0">
              <a:solidFill>
                <a:schemeClr val="bg1">
                  <a:lumMod val="85000"/>
                </a:schemeClr>
              </a:solidFill>
              <a:cs typeface="+mn-cs"/>
              <a:sym typeface="Palatino" charset="0"/>
            </a:endParaRPr>
          </a:p>
          <a:p>
            <a:pPr marL="360000" indent="-342000">
              <a:lnSpc>
                <a:spcPct val="75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Russian and international quality certificates                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                           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API </a:t>
            </a: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Spec. Q1; ISO/TS 29001; ISO 9001:2000</a:t>
            </a: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Our clients are the biggest Russian companies        </a:t>
            </a: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                       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Gazprom</a:t>
            </a:r>
            <a:r>
              <a:rPr lang="ru-RU" sz="1600" kern="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, </a:t>
            </a:r>
            <a:r>
              <a:rPr lang="en-US" sz="1600" kern="0" dirty="0" err="1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Lukoil</a:t>
            </a:r>
            <a:r>
              <a:rPr lang="ru-RU" sz="1600" kern="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,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Palatino" charset="0"/>
              </a:rPr>
              <a:t>TNK-BP</a:t>
            </a:r>
            <a:endParaRPr lang="ru-RU" sz="1600" kern="0" dirty="0">
              <a:solidFill>
                <a:schemeClr val="bg1">
                  <a:lumMod val="50000"/>
                </a:schemeClr>
              </a:solidFill>
              <a:cs typeface="+mn-cs"/>
              <a:sym typeface="Palatino" charset="0"/>
            </a:endParaRP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chemeClr val="bg1">
                  <a:lumMod val="85000"/>
                </a:schemeClr>
              </a:buClr>
              <a:buSzPct val="100000"/>
              <a:buFont typeface="Arial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bg1">
                    <a:lumMod val="85000"/>
                  </a:schemeClr>
                </a:solidFill>
                <a:cs typeface="+mn-cs"/>
                <a:sym typeface="Palatino" charset="0"/>
              </a:rPr>
              <a:t>More than 2000 kilometers of pipeline laid</a:t>
            </a:r>
            <a:endParaRPr lang="ru-RU" sz="2000" kern="0" dirty="0">
              <a:solidFill>
                <a:schemeClr val="bg1">
                  <a:lumMod val="85000"/>
                </a:schemeClr>
              </a:solidFill>
              <a:cs typeface="+mn-cs"/>
              <a:sym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Products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95300" y="2025640"/>
            <a:ext cx="8005790" cy="428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 algn="just">
              <a:spcBef>
                <a:spcPts val="18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MPP is a polymeric pipe reinforced by a rigid metal carcass made of steel wire                                                                             			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There can be several different variations of polymers used. These can be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polyethylene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polypropylene etc. Such a variability provides the final product with different individual characteristics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175" algn="just">
              <a:spcBef>
                <a:spcPts val="18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 rigidity of a steel carcass plus chemical resistance and specific qualities of the polymer used provide our final product with unique multifunctionality.</a:t>
            </a:r>
          </a:p>
          <a:p>
            <a:pPr marL="3175" algn="just">
              <a:spcBef>
                <a:spcPts val="18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Industries of use: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Oil and gas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transportation</a:t>
            </a: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Hydrometallurgy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Mineral fertilizers production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Water transportation</a:t>
            </a: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Artesian boring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 descr="трубыши2.jpg"/>
          <p:cNvPicPr>
            <a:picLocks noChangeAspect="1"/>
          </p:cNvPicPr>
          <p:nvPr/>
        </p:nvPicPr>
        <p:blipFill>
          <a:blip r:embed="rId3" cstate="print"/>
          <a:srcRect t="10165"/>
          <a:stretch>
            <a:fillRect/>
          </a:stretch>
        </p:blipFill>
        <p:spPr>
          <a:xfrm>
            <a:off x="4794252" y="4509120"/>
            <a:ext cx="3643306" cy="198131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Technology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9740" y="2097078"/>
            <a:ext cx="7952788" cy="2201862"/>
            <a:chOff x="633388" y="2328069"/>
            <a:chExt cx="7867702" cy="2201862"/>
          </a:xfrm>
        </p:grpSpPr>
        <p:sp>
          <p:nvSpPr>
            <p:cNvPr id="7" name="Содержимое 2"/>
            <p:cNvSpPr txBox="1">
              <a:spLocks/>
            </p:cNvSpPr>
            <p:nvPr/>
          </p:nvSpPr>
          <p:spPr bwMode="auto">
            <a:xfrm>
              <a:off x="714316" y="2328069"/>
              <a:ext cx="7786774" cy="220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55600" indent="-355600" algn="just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buFont typeface="Palatino" charset="0"/>
                <a:buChar char="•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Palatino" charset="0"/>
                </a:rPr>
                <a:t>We have built a unique single production line with only one extruder, working automatically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cs typeface="Arial" charset="0"/>
                <a:sym typeface="Palatino" charset="0"/>
              </a:endParaRPr>
            </a:p>
            <a:p>
              <a:pPr marL="358775" indent="-3175" algn="just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Palatino" charset="0"/>
                </a:rPr>
                <a:t>One of the stages of the production process is double-sided cooling system which allows us to escape the appearance of rough crystallized structures at macromolecular level</a:t>
              </a:r>
            </a:p>
            <a:p>
              <a:pPr marL="358775" indent="-358775" algn="just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buFont typeface="Palatino" charset="0"/>
                <a:buChar char="•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  <a:sym typeface="Palatino" charset="0"/>
                </a:rPr>
                <a:t>We use calibration by the inner diameter of a pipe. This process makes pipes inner surface as glib as mirror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cs typeface="Arial" charset="0"/>
                <a:sym typeface="Palatino" charset="0"/>
              </a:endParaRPr>
            </a:p>
          </p:txBody>
        </p:sp>
        <p:pic>
          <p:nvPicPr>
            <p:cNvPr id="1026" name="Picture 2" descr="C:\Users\Геннадий\Desktop\иконки\All the w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388" y="2347908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1027" name="Picture 3" descr="C:\Users\Геннадий\Desktop\иконки\Fros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3388" y="3106430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1028" name="Picture 4" descr="C:\Users\Геннадий\Desktop\иконки\De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388" y="3871276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Геннадий\Desktop\MEPOS\Фотографии и видео\Мепос 2010\IMG_0731.JPG"/>
          <p:cNvPicPr>
            <a:picLocks noChangeAspect="1" noChangeArrowheads="1"/>
          </p:cNvPicPr>
          <p:nvPr/>
        </p:nvPicPr>
        <p:blipFill>
          <a:blip r:embed="rId6" cstate="print">
            <a:lum bright="5000" contrast="22000"/>
          </a:blip>
          <a:stretch>
            <a:fillRect/>
          </a:stretch>
        </p:blipFill>
        <p:spPr bwMode="auto">
          <a:xfrm>
            <a:off x="4929190" y="4214818"/>
            <a:ext cx="3510000" cy="23400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42" name="Picture 2" descr="C:\Users\Геннадий\Desktop\иконки\трубыши.jpg"/>
          <p:cNvPicPr>
            <a:picLocks noChangeAspect="1" noChangeArrowheads="1"/>
          </p:cNvPicPr>
          <p:nvPr/>
        </p:nvPicPr>
        <p:blipFill>
          <a:blip r:embed="rId7" cstate="print">
            <a:lum bright="3000" contrast="-5000"/>
          </a:blip>
          <a:srcRect/>
          <a:stretch>
            <a:fillRect/>
          </a:stretch>
        </p:blipFill>
        <p:spPr bwMode="auto">
          <a:xfrm>
            <a:off x="714348" y="4214818"/>
            <a:ext cx="3510000" cy="234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Products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7" name="TextBox 6"/>
          <p:cNvSpPr txBox="1"/>
          <p:nvPr/>
        </p:nvSpPr>
        <p:spPr>
          <a:xfrm>
            <a:off x="500034" y="2026940"/>
            <a:ext cx="8072494" cy="7848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MPP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Pipe bends</a:t>
            </a: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Т-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like fittings</a:t>
            </a: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All types of pipe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joints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C:\Users\Геннадий\Desktop\MEPOS\Untitled-1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656126" y="3322638"/>
            <a:ext cx="7831748" cy="27146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Products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4262" y="2466033"/>
          <a:ext cx="7848871" cy="3645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034"/>
                <a:gridCol w="751911"/>
                <a:gridCol w="758503"/>
                <a:gridCol w="857440"/>
                <a:gridCol w="626588"/>
                <a:gridCol w="1203714"/>
                <a:gridCol w="1517009"/>
                <a:gridCol w="1269672"/>
              </a:tblGrid>
              <a:tr h="384058">
                <a:tc>
                  <a:txBody>
                    <a:bodyPr/>
                    <a:lstStyle/>
                    <a:p>
                      <a:pPr algn="dist" fontAlgn="b"/>
                      <a:r>
                        <a:rPr lang="ru-RU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Dimensions,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mm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Specifications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Outer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diameter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Wall thickness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Wire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diameter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Weight, kg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Draft-end load,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т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not less than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Hermeticity under the constant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pressure during 1 hour,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Mpa,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not  less than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Ultimate stress Mpa, not less than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</a:tr>
              <a:tr h="384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6,51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6,0 (60)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10,0 (105)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19,0 (190)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8,51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7,2 (72)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15,0 (150)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10,22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7,5 (75)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13,0 (130)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12,37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11,0 (110)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6,0 (60)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11,5 (115)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15,35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14,0 (140)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5,4 (54)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MPP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17,58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16,0 (160)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4,8 (48)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8,0 (80)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7046" y="197545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Pipes specifications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Products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Рисунок 10" descr="трубыши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940" y="3294143"/>
            <a:ext cx="1531307" cy="2597584"/>
          </a:xfrm>
          <a:prstGeom prst="rect">
            <a:avLst/>
          </a:prstGeom>
        </p:spPr>
      </p:pic>
      <p:pic>
        <p:nvPicPr>
          <p:cNvPr id="12" name="Рисунок 11" descr="трубыши6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449354"/>
            <a:ext cx="2123336" cy="3528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6080" y="1974326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Joint types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161" y="5911522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Welded joint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601" y="5897008"/>
            <a:ext cx="12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Flange joint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5911522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Screw joint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Рисунок 16" descr="трубыши3(1).jpg"/>
          <p:cNvPicPr>
            <a:picLocks noChangeAspect="1"/>
          </p:cNvPicPr>
          <p:nvPr/>
        </p:nvPicPr>
        <p:blipFill>
          <a:blip r:embed="rId5" cstate="print">
            <a:lum bright="-9000" contrast="-4000"/>
          </a:blip>
          <a:stretch>
            <a:fillRect/>
          </a:stretch>
        </p:blipFill>
        <p:spPr>
          <a:xfrm>
            <a:off x="611560" y="4005064"/>
            <a:ext cx="1489608" cy="191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Product Advantages</a:t>
            </a:r>
            <a:endParaRPr lang="ru-RU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2076440"/>
            <a:ext cx="8072494" cy="40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The rigidity of our pipes is comparable to the rigidity of steel pipes but MPP’s are more resistant to aggressive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matter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Thermic stretching coefficient is equal to that of a steel pipe</a:t>
            </a:r>
            <a:endParaRPr lang="ru-RU" sz="2000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The MPP’s longevity exceeds all analogues’ operating life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MPP’s don’t require cathodic protection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MPP’s don’t require anticorrosive protection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MPP’s are three times lighter than steel pipes which allows to avoid the use of special equipment during the pipe laying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Compared to regular polymeric pipes MPP’s allow to raise working pressure by more than four times which makes possible the use of 2-3 times smaller pipe diameter</a:t>
            </a: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MPP’s abrasive resistance coefficient is four times higher than that of the steel pipes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Application Areas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grpSp>
        <p:nvGrpSpPr>
          <p:cNvPr id="16" name="Группа 15"/>
          <p:cNvGrpSpPr/>
          <p:nvPr/>
        </p:nvGrpSpPr>
        <p:grpSpPr>
          <a:xfrm>
            <a:off x="634972" y="2011385"/>
            <a:ext cx="8176992" cy="2713023"/>
            <a:chOff x="428596" y="2227285"/>
            <a:chExt cx="8319868" cy="2713023"/>
          </a:xfrm>
        </p:grpSpPr>
        <p:sp>
          <p:nvSpPr>
            <p:cNvPr id="5" name="TextBox 4"/>
            <p:cNvSpPr txBox="1"/>
            <p:nvPr/>
          </p:nvSpPr>
          <p:spPr>
            <a:xfrm>
              <a:off x="611560" y="3501008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 bwMode="auto">
            <a:xfrm>
              <a:off x="500034" y="2227285"/>
              <a:ext cx="8110554" cy="271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55600" algn="just"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Oil extraction and oil and gas transportation. Gas circuits with working pressures up to 90 atm (depending on the diameter)</a:t>
              </a:r>
              <a:endParaRPr lang="ru-RU" sz="2000" dirty="0">
                <a:solidFill>
                  <a:schemeClr val="bg1">
                    <a:lumMod val="85000"/>
                  </a:schemeClr>
                </a:solidFill>
                <a:cs typeface="Arial" charset="0"/>
              </a:endParaRPr>
            </a:p>
            <a:p>
              <a:pPr marL="355600" algn="just">
                <a:spcAft>
                  <a:spcPts val="30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Acids, alkalies and salts transportation</a:t>
              </a:r>
            </a:p>
            <a:p>
              <a:pPr marL="355600" algn="just">
                <a:spcAft>
                  <a:spcPts val="27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Underground and heap leaching of nonferrous and rare earth metals</a:t>
              </a:r>
            </a:p>
            <a:p>
              <a:pPr marL="355600" algn="just">
                <a:spcAft>
                  <a:spcPts val="180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Mining sector – when transporting aggressive pulp (ore mixed with water)</a:t>
              </a:r>
              <a:endPara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endParaRPr>
            </a:p>
          </p:txBody>
        </p:sp>
        <p:pic>
          <p:nvPicPr>
            <p:cNvPr id="3074" name="Picture 2" descr="C:\Users\Геннадий\Desktop\иконки\Oi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34155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5" name="Picture 3" descr="C:\Users\Геннадий\Desktop\иконки\Chemica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3079438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6" name="Picture 4" descr="C:\Users\Геннадий\Desktop\иконки\Mountai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377128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7" name="Picture 5" descr="C:\Users\Геннадий\Desktop\иконки\Mining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4502158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3081" name="Picture 9" descr="http://news.bbc.co.uk/media/images/38890000/jpg/_38890255_donkey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70" y="5000636"/>
            <a:ext cx="2592000" cy="1555200"/>
          </a:xfrm>
          <a:prstGeom prst="roundRect">
            <a:avLst>
              <a:gd name="adj" fmla="val 34445"/>
            </a:avLst>
          </a:prstGeom>
          <a:noFill/>
        </p:spPr>
      </p:pic>
      <p:pic>
        <p:nvPicPr>
          <p:cNvPr id="14" name="Рисунок 13" descr="картинка 3.jpg"/>
          <p:cNvPicPr>
            <a:picLocks noChangeAspect="1"/>
          </p:cNvPicPr>
          <p:nvPr/>
        </p:nvPicPr>
        <p:blipFill>
          <a:blip r:embed="rId8" cstate="print"/>
          <a:srcRect t="4077"/>
          <a:stretch>
            <a:fillRect/>
          </a:stretch>
        </p:blipFill>
        <p:spPr>
          <a:xfrm>
            <a:off x="3348152" y="5018317"/>
            <a:ext cx="2592000" cy="1532419"/>
          </a:xfrm>
          <a:prstGeom prst="roundRect">
            <a:avLst>
              <a:gd name="adj" fmla="val 27162"/>
            </a:avLst>
          </a:prstGeom>
          <a:noFill/>
          <a:ln>
            <a:noFill/>
          </a:ln>
        </p:spPr>
      </p:pic>
      <p:pic>
        <p:nvPicPr>
          <p:cNvPr id="3083" name="Picture 11" descr="http://copelandballvalves.com/images/Mining_Gold_Production_Facilit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000637"/>
            <a:ext cx="2592000" cy="1554365"/>
          </a:xfrm>
          <a:prstGeom prst="roundRect">
            <a:avLst>
              <a:gd name="adj" fmla="val 25547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653</Words>
  <Application>Microsoft Office PowerPoint</Application>
  <PresentationFormat>Экран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About Us</vt:lpstr>
      <vt:lpstr>Products</vt:lpstr>
      <vt:lpstr>Technology</vt:lpstr>
      <vt:lpstr>Products</vt:lpstr>
      <vt:lpstr>Products</vt:lpstr>
      <vt:lpstr>Products</vt:lpstr>
      <vt:lpstr>Product Advantages</vt:lpstr>
      <vt:lpstr>Application Areas</vt:lpstr>
      <vt:lpstr>Application Areas</vt:lpstr>
      <vt:lpstr>Economic Efficiency</vt:lpstr>
      <vt:lpstr>Abrasive resistance</vt:lpstr>
      <vt:lpstr>Reduction Coefficient</vt:lpstr>
      <vt:lpstr>Ecological advantages</vt:lpstr>
      <vt:lpstr>Thank you for your attention</vt:lpstr>
    </vt:vector>
  </TitlesOfParts>
  <Company>МЕПОС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Петров</dc:creator>
  <cp:lastModifiedBy>Юрий Петров</cp:lastModifiedBy>
  <cp:revision>164</cp:revision>
  <dcterms:created xsi:type="dcterms:W3CDTF">2011-02-22T10:39:57Z</dcterms:created>
  <dcterms:modified xsi:type="dcterms:W3CDTF">2011-03-01T12:26:11Z</dcterms:modified>
</cp:coreProperties>
</file>